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6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11/1/2016</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STRATEGIE MARKETING </a:t>
            </a:r>
            <a:endParaRPr lang="ro-RO" dirty="0"/>
          </a:p>
        </p:txBody>
      </p:sp>
      <p:sp>
        <p:nvSpPr>
          <p:cNvPr id="3" name="Subtitle 2"/>
          <p:cNvSpPr>
            <a:spLocks noGrp="1"/>
          </p:cNvSpPr>
          <p:nvPr>
            <p:ph type="subTitle" idx="1"/>
          </p:nvPr>
        </p:nvSpPr>
        <p:spPr/>
        <p:txBody>
          <a:bodyPr/>
          <a:lstStyle/>
          <a:p>
            <a:r>
              <a:rPr lang="en-GB" dirty="0" smtClean="0"/>
              <a:t>PROMOVARE PRODUSE ECOLOGICE</a:t>
            </a:r>
            <a:endParaRPr lang="ro-RO"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i="1" dirty="0" smtClean="0"/>
              <a:t>Nu uitaţi:</a:t>
            </a:r>
            <a:endParaRPr lang="ro-RO" dirty="0"/>
          </a:p>
        </p:txBody>
      </p:sp>
      <p:sp>
        <p:nvSpPr>
          <p:cNvPr id="3" name="Content Placeholder 2"/>
          <p:cNvSpPr>
            <a:spLocks noGrp="1"/>
          </p:cNvSpPr>
          <p:nvPr>
            <p:ph idx="1"/>
          </p:nvPr>
        </p:nvSpPr>
        <p:spPr/>
        <p:txBody>
          <a:bodyPr>
            <a:normAutofit fontScale="92500" lnSpcReduction="10000"/>
          </a:bodyPr>
          <a:lstStyle/>
          <a:p>
            <a:r>
              <a:rPr lang="vi-VN" dirty="0" smtClean="0"/>
              <a:t>Înregistrarea activităţii se face în fiecare an la DADR.</a:t>
            </a:r>
          </a:p>
          <a:p>
            <a:r>
              <a:rPr lang="vi-VN" dirty="0" smtClean="0"/>
              <a:t>Inspecţia şi certificarea implică costuri pe timpul conversiei şi producţiei de produse ecologice.</a:t>
            </a:r>
          </a:p>
          <a:p>
            <a:r>
              <a:rPr lang="vi-VN" dirty="0" smtClean="0"/>
              <a:t>Dar. Produsele ecologice sunt sănătoase şi se vând la un preţ mai mare decât produsele convenţionale. Preţul de vânzare poate acoperi cu succes toate investiţiile iar operatorul are satisfacţia practicării unei activităţi  agroalimentare nepoluante şi care poate satisface orice consumator.</a:t>
            </a:r>
          </a:p>
          <a:p>
            <a:r>
              <a:rPr lang="vi-VN" dirty="0" smtClean="0"/>
              <a:t>Sprijinul acordat de  Uniunea Europeană pentru produsele materii prime ecologice,  este mai mare decât cel la produsele convenţionale.</a:t>
            </a:r>
          </a:p>
          <a:p>
            <a:endParaRPr lang="ro-RO" dirty="0"/>
          </a:p>
        </p:txBody>
      </p:sp>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i="1" u="sng" dirty="0" smtClean="0"/>
              <a:t>Definiţie</a:t>
            </a:r>
            <a:endParaRPr lang="ro-RO" dirty="0"/>
          </a:p>
        </p:txBody>
      </p:sp>
      <p:sp>
        <p:nvSpPr>
          <p:cNvPr id="3" name="Content Placeholder 2"/>
          <p:cNvSpPr>
            <a:spLocks noGrp="1"/>
          </p:cNvSpPr>
          <p:nvPr>
            <p:ph idx="1"/>
          </p:nvPr>
        </p:nvSpPr>
        <p:spPr/>
        <p:txBody>
          <a:bodyPr>
            <a:normAutofit fontScale="70000" lnSpcReduction="20000"/>
          </a:bodyPr>
          <a:lstStyle/>
          <a:p>
            <a:r>
              <a:rPr lang="vi-VN" dirty="0" smtClean="0"/>
              <a:t>Producţia ecologică, în înţelesul prezentei ordonanţe de urgenţă, înseamnă obţinerea de produse agroalimentare fără utilizarea produselor chimice de sinteză, în conformitate cu regulile de producţie ecologică stabilite în prezenta ordonanţă de urgenţă, care respectă standardele, ghidurile şi caietele de sarcini naţionale şi sunt atestate de un organism de inspecţie şi certificare înfiinţat în acest scop.</a:t>
            </a:r>
          </a:p>
          <a:p>
            <a:r>
              <a:rPr lang="vi-VN" dirty="0" smtClean="0"/>
              <a:t>Produsele ecologice sunt obţinute şi etichetate astfel încât să informeze cumpărătorul că produsul şi/sau, după caz, ingredientele din produs au fost obţinute în conformitate cu metode de producţie ecologică, şi anume: </a:t>
            </a:r>
          </a:p>
          <a:p>
            <a:r>
              <a:rPr lang="vi-VN" dirty="0" smtClean="0"/>
              <a:t>Ø       produsele vegetale primare neprocesate, animalele şi produsele animaliere neprocesate; </a:t>
            </a:r>
          </a:p>
          <a:p>
            <a:r>
              <a:rPr lang="vi-VN" dirty="0" smtClean="0"/>
              <a:t>Ø        produsele de origine vegetală şi animală procesate, destinate consumului uman, preparate din unul sau mai multe ingrediente de origine vegetală şi/sau de origine animală; </a:t>
            </a:r>
          </a:p>
          <a:p>
            <a:r>
              <a:rPr lang="vi-VN" dirty="0" smtClean="0"/>
              <a:t>Ø       furajele, furajele compuse şi materiile prime, care nu sunt cuprinse la primul alineat </a:t>
            </a:r>
          </a:p>
          <a:p>
            <a:endParaRPr lang="ro-RO"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i="1" dirty="0" smtClean="0"/>
              <a:t>Reguli de producţie ecologică:</a:t>
            </a:r>
            <a:endParaRPr lang="ro-RO" dirty="0"/>
          </a:p>
        </p:txBody>
      </p:sp>
      <p:sp>
        <p:nvSpPr>
          <p:cNvPr id="3" name="Content Placeholder 2"/>
          <p:cNvSpPr>
            <a:spLocks noGrp="1"/>
          </p:cNvSpPr>
          <p:nvPr>
            <p:ph idx="1"/>
          </p:nvPr>
        </p:nvSpPr>
        <p:spPr/>
        <p:txBody>
          <a:bodyPr>
            <a:normAutofit fontScale="92500"/>
          </a:bodyPr>
          <a:lstStyle/>
          <a:p>
            <a:r>
              <a:rPr lang="vi-VN" dirty="0" smtClean="0"/>
              <a:t>Ø     respectarea principiilor producţiei ecologice </a:t>
            </a:r>
          </a:p>
          <a:p>
            <a:r>
              <a:rPr lang="vi-VN" dirty="0" smtClean="0"/>
              <a:t>Ø     neutilizarea de fertilizatori şi amelioratori ai solului, pesticide, materiale furajere, aditivi alimentari, ingrediente pentru prepararea alimentelor, substanţe folosite în alimentaţia animalelor, substanţe ajutătoare pentru pregătirea furajelor, produse pentru curăţarea şi dezinfectarea adăposturilor pentru animale şi de alte produse, decât a acelor produse permise să fie folosite în agricultura ecologică; </a:t>
            </a:r>
          </a:p>
          <a:p>
            <a:r>
              <a:rPr lang="vi-VN" dirty="0" smtClean="0"/>
              <a:t>Ø     folosirea de seminţe sau material vegetativ săditor obţinut prin metode de producţie ecologică.</a:t>
            </a:r>
          </a:p>
          <a:p>
            <a:endParaRPr lang="ro-RO" dirty="0"/>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i="1" dirty="0" smtClean="0"/>
              <a:t>Principiile de bază ale producţiei agroalimentare ecologice:</a:t>
            </a:r>
            <a:r>
              <a:rPr lang="vi-VN" dirty="0" smtClean="0"/>
              <a:t/>
            </a:r>
            <a:br>
              <a:rPr lang="vi-VN" dirty="0" smtClean="0"/>
            </a:br>
            <a:endParaRPr lang="ro-RO" dirty="0"/>
          </a:p>
        </p:txBody>
      </p:sp>
      <p:sp>
        <p:nvSpPr>
          <p:cNvPr id="3" name="Content Placeholder 2"/>
          <p:cNvSpPr>
            <a:spLocks noGrp="1"/>
          </p:cNvSpPr>
          <p:nvPr>
            <p:ph idx="1"/>
          </p:nvPr>
        </p:nvSpPr>
        <p:spPr/>
        <p:txBody>
          <a:bodyPr>
            <a:normAutofit fontScale="85000" lnSpcReduction="20000"/>
          </a:bodyPr>
          <a:lstStyle/>
          <a:p>
            <a:r>
              <a:rPr lang="vi-VN" dirty="0" smtClean="0"/>
              <a:t>Ø       eliminarea oricărei tehnologii poluante; </a:t>
            </a:r>
          </a:p>
          <a:p>
            <a:r>
              <a:rPr lang="vi-VN" dirty="0" smtClean="0"/>
              <a:t>Ø       realizarea structurilor de producţie şi a asolamentelor, în cadrul cărora rolul principal îl deţin rasele, speciile şi soiurile cu înaltă adaptabilitate; </a:t>
            </a:r>
          </a:p>
          <a:p>
            <a:r>
              <a:rPr lang="vi-VN" dirty="0" smtClean="0"/>
              <a:t>Ø         fertilităţii naturale a solului; </a:t>
            </a:r>
          </a:p>
          <a:p>
            <a:r>
              <a:rPr lang="vi-VN" dirty="0" smtClean="0"/>
              <a:t>Ø         integrarea creşterii animalelor în sistemul de producţie a plantelor şi produselor din plante;</a:t>
            </a:r>
          </a:p>
          <a:p>
            <a:r>
              <a:rPr lang="vi-VN" dirty="0" smtClean="0"/>
              <a:t>Ø         utilizarea economică a resurselor energetice convenţionale şi înlocuirea acestora în mai mare măsură prin utilizarea raţională a produselor secundare refolosibile; </a:t>
            </a:r>
          </a:p>
          <a:p>
            <a:r>
              <a:rPr lang="vi-VN" dirty="0" smtClean="0"/>
              <a:t>Ø       aplicarea unor tehnologii atât pentru cultura plantelor, cât şi pentru creşterea animalelor, care să satisfacă cerinţele speciilor, soiurilor şi raselor.</a:t>
            </a:r>
          </a:p>
          <a:p>
            <a:endParaRPr lang="ro-RO"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CONVERSIA</a:t>
            </a:r>
            <a:endParaRPr lang="ro-RO" dirty="0"/>
          </a:p>
        </p:txBody>
      </p:sp>
      <p:sp>
        <p:nvSpPr>
          <p:cNvPr id="3" name="Content Placeholder 2"/>
          <p:cNvSpPr>
            <a:spLocks noGrp="1"/>
          </p:cNvSpPr>
          <p:nvPr>
            <p:ph idx="1"/>
          </p:nvPr>
        </p:nvSpPr>
        <p:spPr/>
        <p:txBody>
          <a:bodyPr/>
          <a:lstStyle/>
          <a:p>
            <a:r>
              <a:rPr lang="vi-VN" b="1" i="1" dirty="0" smtClean="0"/>
              <a:t>Conversia producţiei convenţionale</a:t>
            </a:r>
            <a:r>
              <a:rPr lang="vi-VN" dirty="0" smtClean="0"/>
              <a:t> la cea ecologică. Întreaga unitate, fermă sau o parcelă din fermă, incluzând creşterea animalelor, trebuie să fie transformată în concordanţă cu standardele ecologice naţionale şi internaţionale într-o anumită perioadă</a:t>
            </a:r>
          </a:p>
          <a:p>
            <a:endParaRPr lang="ro-RO" dirty="0"/>
          </a:p>
        </p:txBody>
      </p:sp>
    </p:spTree>
  </p:cSld>
  <p:clrMapOvr>
    <a:masterClrMapping/>
  </p:clrMapOvr>
  <p:transition>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
            </a:r>
            <a:br>
              <a:rPr lang="ro-RO" dirty="0" smtClean="0"/>
            </a:br>
            <a:r>
              <a:rPr lang="ro-RO" b="1" i="1" dirty="0" smtClean="0"/>
              <a:t>Durata perioadei de conversie</a:t>
            </a:r>
            <a:r>
              <a:rPr lang="ro-RO" dirty="0" smtClean="0"/>
              <a:t/>
            </a:r>
            <a:br>
              <a:rPr lang="ro-RO" dirty="0" smtClean="0"/>
            </a:br>
            <a:endParaRPr lang="ro-RO" dirty="0"/>
          </a:p>
        </p:txBody>
      </p:sp>
      <p:sp>
        <p:nvSpPr>
          <p:cNvPr id="3" name="Content Placeholder 2"/>
          <p:cNvSpPr>
            <a:spLocks noGrp="1"/>
          </p:cNvSpPr>
          <p:nvPr>
            <p:ph idx="1"/>
          </p:nvPr>
        </p:nvSpPr>
        <p:spPr/>
        <p:txBody>
          <a:bodyPr>
            <a:normAutofit lnSpcReduction="10000"/>
          </a:bodyPr>
          <a:lstStyle/>
          <a:p>
            <a:r>
              <a:rPr lang="vi-VN" dirty="0" smtClean="0"/>
              <a:t>      2 ani pentru culturile de câmp anuale; </a:t>
            </a:r>
          </a:p>
          <a:p>
            <a:r>
              <a:rPr lang="en-GB" dirty="0" smtClean="0"/>
              <a:t> </a:t>
            </a:r>
            <a:r>
              <a:rPr lang="en-GB" dirty="0" smtClean="0"/>
              <a:t>  </a:t>
            </a:r>
            <a:r>
              <a:rPr lang="vi-VN" dirty="0" smtClean="0"/>
              <a:t>   3 ani pentru culturile perene şi plantaţii; </a:t>
            </a:r>
          </a:p>
          <a:p>
            <a:r>
              <a:rPr lang="vi-VN" dirty="0" smtClean="0"/>
              <a:t>      2 ani pentru pajişti şi culturi furajere; </a:t>
            </a:r>
          </a:p>
          <a:p>
            <a:r>
              <a:rPr lang="vi-VN" dirty="0" smtClean="0"/>
              <a:t>      12 luni pentru vite pentru carne; </a:t>
            </a:r>
          </a:p>
          <a:p>
            <a:r>
              <a:rPr lang="vi-VN" dirty="0" smtClean="0"/>
              <a:t>      6 luni pentru rumegătoare mici şi porci; </a:t>
            </a:r>
          </a:p>
          <a:p>
            <a:r>
              <a:rPr lang="vi-VN" dirty="0" smtClean="0"/>
              <a:t>      12 săptămâni pentru animale de lapte; </a:t>
            </a:r>
          </a:p>
          <a:p>
            <a:r>
              <a:rPr lang="vi-VN" dirty="0" smtClean="0"/>
              <a:t>      10 săptămâni pentru păsări pentru producţia de ouă sau carne, cumpărate la vârsta de 3 zile; </a:t>
            </a:r>
          </a:p>
          <a:p>
            <a:r>
              <a:rPr lang="vi-VN" dirty="0" smtClean="0"/>
              <a:t>      1 an pentru albine, dacă familia a fost cumpărată din stupine convenţionale</a:t>
            </a:r>
          </a:p>
          <a:p>
            <a:endParaRPr lang="ro-RO"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   </a:t>
            </a:r>
            <a:r>
              <a:rPr lang="ro-RO" b="1" i="1" dirty="0" smtClean="0"/>
              <a:t>Reguli specifice privind etichetarea produselor agroalimentare ecologice </a:t>
            </a:r>
            <a:endParaRPr lang="ro-RO" dirty="0"/>
          </a:p>
        </p:txBody>
      </p:sp>
      <p:sp>
        <p:nvSpPr>
          <p:cNvPr id="3" name="Content Placeholder 2"/>
          <p:cNvSpPr>
            <a:spLocks noGrp="1"/>
          </p:cNvSpPr>
          <p:nvPr>
            <p:ph idx="1"/>
          </p:nvPr>
        </p:nvSpPr>
        <p:spPr/>
        <p:txBody>
          <a:bodyPr>
            <a:normAutofit fontScale="55000" lnSpcReduction="20000"/>
          </a:bodyPr>
          <a:lstStyle/>
          <a:p>
            <a:r>
              <a:rPr lang="vi-VN" dirty="0" smtClean="0"/>
              <a:t>Monitorul Oficial, Partea I nr. 598 /2006În cazul etichetării sau publicităţii produselor vegetale primare neprocesate, a animalelor şi a produselor animaliere neprocesate, se fac referiri la modul de producţie ecologică numai în următoarele condiţii:</a:t>
            </a:r>
          </a:p>
          <a:p>
            <a:r>
              <a:rPr lang="vi-VN" dirty="0" smtClean="0"/>
              <a:t>    indicaţiile evidenţiază cu claritate modul de producţie agricolă; </a:t>
            </a:r>
          </a:p>
          <a:p>
            <a:r>
              <a:rPr lang="vi-VN" dirty="0" smtClean="0"/>
              <a:t>     produsul este obţinut în conformitate cu regulile de producţie ecologică stabilite în OUG nr. 34/2000 şi în Hotărârea Guvernului </a:t>
            </a:r>
            <a:r>
              <a:rPr lang="vi-VN" u="sng" dirty="0" smtClean="0"/>
              <a:t>nr. 917/2001</a:t>
            </a:r>
            <a:r>
              <a:rPr lang="vi-VN" dirty="0" smtClean="0"/>
              <a:t>, sau este importat şi se supune aceloraşi prevederi; </a:t>
            </a:r>
          </a:p>
          <a:p>
            <a:r>
              <a:rPr lang="vi-VN" dirty="0" smtClean="0"/>
              <a:t>     produsul se obţine sau se importă de un operator care este controlat de un organism de inspecţie şi certificare în conformitate cu prevederile art. 7 şi 8 din OUG nr. 34/2000; </a:t>
            </a:r>
          </a:p>
          <a:p>
            <a:r>
              <a:rPr lang="vi-VN" dirty="0" smtClean="0"/>
              <a:t>     prin etichetare se înscriu numele şi/sau codul organismului de inspecţie şi certificare la care operatorul este înscris. </a:t>
            </a:r>
          </a:p>
          <a:p>
            <a:r>
              <a:rPr lang="vi-VN" dirty="0" smtClean="0"/>
              <a:t>Produse de origine vegetală şi animală procesate, destinate consumului:</a:t>
            </a:r>
          </a:p>
          <a:p>
            <a:r>
              <a:rPr lang="vi-VN" dirty="0" smtClean="0"/>
              <a:t>     cel puţin 95% din ingredientele de origine agricolă ale produsului sunt produse sau provin din produse obţinute în conformitate cu regulile de producţie ecologică sau sunt importate şi se supun aceloraşi prevederi; </a:t>
            </a:r>
          </a:p>
          <a:p>
            <a:r>
              <a:rPr lang="vi-VN" dirty="0" smtClean="0"/>
              <a:t>      toate celelalte ingrediente de origine agricolă ale produsului sunt menţionate în  Hotărârea Guvernului nr. 917/2001 sau sunt autorizate provizoriu într-o ţară din Uniunea Europeană; </a:t>
            </a:r>
          </a:p>
          <a:p>
            <a:r>
              <a:rPr lang="vi-VN" dirty="0" smtClean="0"/>
              <a:t>      produsul conţine numai substanţele aprobate prin Hotărârea Guvernului nr. 917/2001, ca ingrediente de origine neagricolă; </a:t>
            </a:r>
          </a:p>
          <a:p>
            <a:r>
              <a:rPr lang="vi-VN" dirty="0" smtClean="0"/>
              <a:t>      produsul sau ingredientele sale de origine agricolă sunt supuse unor tratamente numai cu substanţele aprobate prin Hotărârea Guvernului nr. 917/2001; </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229600" cy="4525963"/>
          </a:xfrm>
        </p:spPr>
        <p:txBody>
          <a:bodyPr>
            <a:noAutofit/>
          </a:bodyPr>
          <a:lstStyle/>
          <a:p>
            <a:r>
              <a:rPr lang="vi-VN" sz="1400" dirty="0" smtClean="0"/>
              <a:t>      produsul sau ingredientele sale nu sunt supuse tratamentelor care implică utilizarea radiaţiilor ionizante; </a:t>
            </a:r>
          </a:p>
          <a:p>
            <a:r>
              <a:rPr lang="vi-VN" sz="1400" dirty="0" smtClean="0"/>
              <a:t>       produsul este preparat sau importat de un operator care este controlat de un organism de inspecţie şi certificare în </a:t>
            </a:r>
          </a:p>
          <a:p>
            <a:r>
              <a:rPr lang="vi-VN" sz="1400" dirty="0" smtClean="0"/>
              <a:t>      prin etichetare se înscriu numele şi/sau codul organismului de inspecţie şi certificare care a efectuat ultima inspecţie a operatorului; </a:t>
            </a:r>
          </a:p>
          <a:p>
            <a:r>
              <a:rPr lang="vi-VN" sz="1400" dirty="0" smtClean="0"/>
              <a:t>      produsul este obţinut fără utilizarea organismelor modificate genetic şi/sau a produselor derivate din astfel de organisme; </a:t>
            </a:r>
          </a:p>
          <a:p>
            <a:r>
              <a:rPr lang="vi-VN" sz="1400" dirty="0" smtClean="0"/>
              <a:t>      indicaţiile privind modul de producţie ecologică trebuie să stabilească în mod clar că se referă la un mod de producţie agricolă şi trebuie să fie însoţite de o menţiune privind ingredientele de origine agricolă respective, în condiţiile în care această menţiune nu este înscrisă în lista ingredientelor. </a:t>
            </a:r>
          </a:p>
          <a:p>
            <a:r>
              <a:rPr lang="vi-VN" sz="1400" dirty="0" smtClean="0"/>
              <a:t>Produsele vegetale în plus pot cuprinde referiri la conversia către modul de producţie ecologică în următoarele condiţii:</a:t>
            </a:r>
          </a:p>
          <a:p>
            <a:r>
              <a:rPr lang="vi-VN" sz="1400" dirty="0" smtClean="0"/>
              <a:t>      respectă o perioadă de conversie de cel puţin 12 luni înainte de recoltare; </a:t>
            </a:r>
          </a:p>
          <a:p>
            <a:r>
              <a:rPr lang="vi-VN" sz="1400" dirty="0" smtClean="0"/>
              <a:t>       indicaţiile de pe eticheta produsului sunt inscripţionate astfel încât să nu inducă în eroare cumpărătorul asupra acestui produs. Aceste indicaţii se formulează astfel: "produs în conversie către agricultura ecologică" şi trebuie să fie prezentate în acelaşi format, culoare şi stil de caractere cu denumirea sub care se vinde produsul. În această formulare cuvintele "agricultura ecologică" nu vor fi mai evidente decât cuvintele "produs în conversie către"; </a:t>
            </a:r>
          </a:p>
          <a:p>
            <a:r>
              <a:rPr lang="vi-VN" sz="1400" dirty="0" smtClean="0"/>
              <a:t>      produsul conţine doar un singur ingredient vegetal de origine agricolă; </a:t>
            </a:r>
          </a:p>
          <a:p>
            <a:r>
              <a:rPr lang="vi-VN" sz="1400" dirty="0" smtClean="0"/>
              <a:t>      prin etichetare se înscriu numele şi/sau codul organismului de inspecţie şi certificare care a efectuat ultima inspecţie a operatorului; </a:t>
            </a:r>
          </a:p>
          <a:p>
            <a:r>
              <a:rPr lang="vi-VN" sz="1400" dirty="0" smtClean="0"/>
              <a:t>      produsul este obţinut fără utilizarea organismelor modificate genetic şi/sau a produselor derivate din astfel de organisme. </a:t>
            </a:r>
          </a:p>
          <a:p>
            <a:r>
              <a:rPr lang="vi-VN" sz="1400" dirty="0" smtClean="0"/>
              <a:t>      Pe eticheta şi publicitatea unui produs ecologic se va aplica sigla «ae» specifică produselor ecologice controlate.</a:t>
            </a:r>
          </a:p>
          <a:p>
            <a:endParaRPr lang="ro-RO" sz="1400" dirty="0" smtClean="0"/>
          </a:p>
          <a:p>
            <a:endParaRPr lang="ro-RO" sz="1400" dirty="0"/>
          </a:p>
        </p:txBody>
      </p:sp>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smtClean="0"/>
              <a:t/>
            </a:r>
            <a:br>
              <a:rPr lang="vi-VN" dirty="0" smtClean="0"/>
            </a:br>
            <a:r>
              <a:rPr lang="vi-VN" b="1" cap="all" dirty="0" smtClean="0"/>
              <a:t>Agricultura ecologică pas cu pas</a:t>
            </a:r>
            <a:r>
              <a:rPr lang="vi-VN" dirty="0" smtClean="0"/>
              <a:t/>
            </a:r>
            <a:br>
              <a:rPr lang="vi-VN" dirty="0" smtClean="0"/>
            </a:br>
            <a:endParaRPr lang="ro-RO" dirty="0"/>
          </a:p>
        </p:txBody>
      </p:sp>
      <p:sp>
        <p:nvSpPr>
          <p:cNvPr id="3" name="Content Placeholder 2"/>
          <p:cNvSpPr>
            <a:spLocks noGrp="1"/>
          </p:cNvSpPr>
          <p:nvPr>
            <p:ph idx="1"/>
          </p:nvPr>
        </p:nvSpPr>
        <p:spPr/>
        <p:txBody>
          <a:bodyPr>
            <a:normAutofit fontScale="55000" lnSpcReduction="20000"/>
          </a:bodyPr>
          <a:lstStyle/>
          <a:p>
            <a:r>
              <a:rPr lang="vi-VN" dirty="0" smtClean="0"/>
              <a:t>Producătorul în agricultura ecologică va urma paşii:</a:t>
            </a:r>
          </a:p>
          <a:p>
            <a:r>
              <a:rPr lang="vi-VN" dirty="0" smtClean="0"/>
              <a:t>a) Se informează, citeşte legislaţia naţională şi reglementările comunitare privind producţia ecologică </a:t>
            </a:r>
          </a:p>
          <a:p>
            <a:r>
              <a:rPr lang="vi-VN" dirty="0" smtClean="0"/>
              <a:t>b) Se informează despre distribuitorii, importatorii, producătorii de input –uri ecologice de pe site–ul MADR, alte surse.  </a:t>
            </a:r>
          </a:p>
          <a:p>
            <a:r>
              <a:rPr lang="vi-VN" dirty="0" smtClean="0"/>
              <a:t>c) Caută piaţă de desfacere, contracte pentru produsele ecologice</a:t>
            </a:r>
          </a:p>
          <a:p>
            <a:r>
              <a:rPr lang="vi-VN" dirty="0" smtClean="0"/>
              <a:t>d) Introduce unitate, fermă sau o parcelă din fermă în conversie de la agricultura convenţională la cea ecologică </a:t>
            </a:r>
          </a:p>
          <a:p>
            <a:r>
              <a:rPr lang="vi-VN" dirty="0" smtClean="0"/>
              <a:t>e) Alege unul din organismele de inspecţie şi control din lista acreditată de MAPDR </a:t>
            </a:r>
          </a:p>
          <a:p>
            <a:r>
              <a:rPr lang="vi-VN" dirty="0" smtClean="0"/>
              <a:t>f) Se înregistrează la DADR Iaşi până pe data de 1 iunie a fiecărui an cu formularul aferent activităţii din agricultura ecologică (producţie vegetală, animală, procesare, import, export etc.)</a:t>
            </a:r>
          </a:p>
          <a:p>
            <a:r>
              <a:rPr lang="vi-VN" dirty="0" smtClean="0"/>
              <a:t>g) În perioada de conversie poate aplica pe eticheta de produs "produs în conversie către agricultura ecologică"</a:t>
            </a:r>
          </a:p>
          <a:p>
            <a:r>
              <a:rPr lang="vi-VN" dirty="0" smtClean="0"/>
              <a:t>h) Produsele agroalimentare ecologice aflate în perioada de conversie nu se inscripţionează cu sigla "ae" de certificare-identificare</a:t>
            </a:r>
          </a:p>
          <a:p>
            <a:r>
              <a:rPr lang="vi-VN" dirty="0" smtClean="0"/>
              <a:t>i) La terminarea conversiei şi cu respectarea procedurilor, Organismul de inspecţie şi certificare ales, certifică produsele ecologice </a:t>
            </a:r>
          </a:p>
          <a:p>
            <a:r>
              <a:rPr lang="vi-VN" dirty="0" smtClean="0"/>
              <a:t>j) Operatorul poate utiliza eticheta pentru produs ecologic conform reglementărilor </a:t>
            </a:r>
          </a:p>
          <a:p>
            <a:r>
              <a:rPr lang="vi-VN" dirty="0" smtClean="0"/>
              <a:t>k) Operatorul solicită la MADR aplicarea siglei „ae„</a:t>
            </a:r>
          </a:p>
          <a:p>
            <a:r>
              <a:rPr lang="vi-VN" dirty="0" smtClean="0"/>
              <a:t>l) Dacă o obţine o tipăreşte pe eticheta produsului.</a:t>
            </a:r>
          </a:p>
          <a:p>
            <a:r>
              <a:rPr lang="vi-VN" dirty="0" smtClean="0"/>
              <a:t>m) Respectă în permanenţă regulile şi reglementările privind producţia ecologică </a:t>
            </a:r>
          </a:p>
          <a:p>
            <a:endParaRPr lang="ro-RO" dirty="0"/>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TotalTime>
  <Words>301</Words>
  <Application>Microsoft Office PowerPoint</Application>
  <PresentationFormat>On-screen Show (4:3)</PresentationFormat>
  <Paragraphs>73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STRATEGIE MARKETING </vt:lpstr>
      <vt:lpstr>Definiţie</vt:lpstr>
      <vt:lpstr>Reguli de producţie ecologică:</vt:lpstr>
      <vt:lpstr>Principiile de bază ale producţiei agroalimentare ecologice: </vt:lpstr>
      <vt:lpstr>CONVERSIA</vt:lpstr>
      <vt:lpstr> Durata perioadei de conversie </vt:lpstr>
      <vt:lpstr>   Reguli specifice privind etichetarea produselor agroalimentare ecologice </vt:lpstr>
      <vt:lpstr>Slide 8</vt:lpstr>
      <vt:lpstr> Agricultura ecologică pas cu pas </vt:lpstr>
      <vt:lpstr>Nu uitaţi: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 MARKETING </dc:title>
  <dc:creator/>
  <cp:lastModifiedBy>elev</cp:lastModifiedBy>
  <cp:revision>2</cp:revision>
  <dcterms:created xsi:type="dcterms:W3CDTF">2006-08-16T00:00:00Z</dcterms:created>
  <dcterms:modified xsi:type="dcterms:W3CDTF">2016-11-01T21:51:15Z</dcterms:modified>
</cp:coreProperties>
</file>