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6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6058-67D2-4AB6-8015-42562C1DB9F0}" type="datetimeFigureOut">
              <a:rPr lang="ro-RO" smtClean="0"/>
              <a:t>01.11.2016</a:t>
            </a:fld>
            <a:endParaRPr lang="ro-R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105511-D7FC-4334-83DB-063C07E3AE23}" type="slidenum">
              <a:rPr lang="ro-RO" smtClean="0"/>
              <a:t>‹#›</a:t>
            </a:fld>
            <a:endParaRPr lang="ro-R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ro-RO" dirty="0"/>
          </a:p>
        </p:txBody>
      </p:sp>
      <p:sp>
        <p:nvSpPr>
          <p:cNvPr id="4" name="Slide Number Placeholder 3"/>
          <p:cNvSpPr>
            <a:spLocks noGrp="1"/>
          </p:cNvSpPr>
          <p:nvPr>
            <p:ph type="sldNum" sz="quarter" idx="10"/>
          </p:nvPr>
        </p:nvSpPr>
        <p:spPr/>
        <p:txBody>
          <a:bodyPr/>
          <a:lstStyle/>
          <a:p>
            <a:fld id="{28105511-D7FC-4334-83DB-063C07E3AE23}" type="slidenum">
              <a:rPr lang="ro-RO" smtClean="0"/>
              <a:t>1</a:t>
            </a:fld>
            <a:endParaRPr lang="ro-R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11/1/2016</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11/1/2016</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819400"/>
            <a:ext cx="8062912" cy="1470025"/>
          </a:xfrm>
        </p:spPr>
        <p:txBody>
          <a:bodyPr>
            <a:normAutofit fontScale="90000"/>
          </a:bodyPr>
          <a:lstStyle/>
          <a:p>
            <a:r>
              <a:rPr lang="ro-RO" b="1" dirty="0" smtClean="0"/>
              <a:t>Produsul </a:t>
            </a:r>
            <a:r>
              <a:rPr lang="ro-RO" b="1" dirty="0" smtClean="0"/>
              <a:t>ecologic</a:t>
            </a:r>
            <a:r>
              <a:rPr lang="en-GB" b="1" dirty="0" smtClean="0"/>
              <a:t/>
            </a:r>
            <a:br>
              <a:rPr lang="en-GB" b="1" dirty="0" smtClean="0"/>
            </a:br>
            <a:r>
              <a:rPr lang="en-GB" b="1" dirty="0" smtClean="0"/>
              <a:t/>
            </a:r>
            <a:br>
              <a:rPr lang="en-GB" b="1" dirty="0" smtClean="0"/>
            </a:br>
            <a:r>
              <a:rPr lang="en-GB" b="1" dirty="0" smtClean="0"/>
              <a:t/>
            </a:r>
            <a:br>
              <a:rPr lang="en-GB" b="1" dirty="0" smtClean="0"/>
            </a:br>
            <a:r>
              <a:rPr lang="ro-RO" dirty="0" smtClean="0"/>
              <a:t>Are la baza materii provenite din agricultura ecologica ce pot fi consumate ca atare sau supuse procesarii.</a:t>
            </a:r>
            <a:endParaRPr lang="ro-RO"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smtClean="0"/>
              <a:t>AGRICULTURA ECOLOGICA – DEFINITIE</a:t>
            </a:r>
            <a:endParaRPr lang="ro-RO" dirty="0"/>
          </a:p>
        </p:txBody>
      </p:sp>
      <p:sp>
        <p:nvSpPr>
          <p:cNvPr id="3" name="Content Placeholder 2"/>
          <p:cNvSpPr>
            <a:spLocks noGrp="1"/>
          </p:cNvSpPr>
          <p:nvPr>
            <p:ph idx="1"/>
          </p:nvPr>
        </p:nvSpPr>
        <p:spPr/>
        <p:txBody>
          <a:bodyPr/>
          <a:lstStyle/>
          <a:p>
            <a:r>
              <a:rPr lang="ro-RO" dirty="0" smtClean="0"/>
              <a:t>Agricultura ecologica a fost definita de Federatia Internationala a Miscarilor pentru Agricultura Ecologica (</a:t>
            </a:r>
            <a:r>
              <a:rPr lang="ro-RO" i="1" dirty="0" smtClean="0"/>
              <a:t>International Federation of Organic Agriculture Movements – IFOAM</a:t>
            </a:r>
            <a:r>
              <a:rPr lang="ro-RO" dirty="0" smtClean="0"/>
              <a:t>), cu ocazia Adunarii Generala  IFOAM, in anul 2008 la Vignola – Italia.</a:t>
            </a:r>
            <a:endParaRPr lang="ro-RO" dirty="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vi-VN" b="1" i="1" dirty="0" smtClean="0"/>
              <a:t>Agricultura ecologica este un sistem de producție care susține starea de sănătate a solurilor, ecosistemelor si oamenilor. Ea se bazează pe procedee  ecologice, creeaza conditii favorabile de conservare a biodiversitatii,  prin adaptarea ciclurilor de dezvoltare la conditiile de mediu locale, evitand utilizarea de materii prime cu efecte adverse. Agricultura ecologică combină tradiția, inovarea și știința in beneficiul mediului,  prin promovarea unor relatii de viata echitabile pentru toți cei implicați in sistem.</a:t>
            </a:r>
            <a:endParaRPr lang="ro-RO" dirty="0"/>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b="1" dirty="0" smtClean="0"/>
              <a:t>CATEGORII DE PRODUSE ALIMENTARE ETICHETATE CA ECOLOGICE</a:t>
            </a:r>
            <a:endParaRPr lang="ro-RO" dirty="0"/>
          </a:p>
        </p:txBody>
      </p:sp>
      <p:sp>
        <p:nvSpPr>
          <p:cNvPr id="3" name="Content Placeholder 2"/>
          <p:cNvSpPr>
            <a:spLocks noGrp="1"/>
          </p:cNvSpPr>
          <p:nvPr>
            <p:ph idx="1"/>
          </p:nvPr>
        </p:nvSpPr>
        <p:spPr/>
        <p:txBody>
          <a:bodyPr>
            <a:normAutofit fontScale="70000" lnSpcReduction="20000"/>
          </a:bodyPr>
          <a:lstStyle/>
          <a:p>
            <a:r>
              <a:rPr lang="vi-VN" b="1" dirty="0" smtClean="0"/>
              <a:t>Produse 100% ecologice</a:t>
            </a:r>
            <a:r>
              <a:rPr lang="vi-VN" dirty="0" smtClean="0"/>
              <a:t/>
            </a:r>
            <a:br>
              <a:rPr lang="vi-VN" dirty="0" smtClean="0"/>
            </a:br>
            <a:r>
              <a:rPr lang="vi-VN" dirty="0" smtClean="0"/>
              <a:t>Trebuie sa contina 100%  ingrediente ecologice cu exceptia apei si a sarii.</a:t>
            </a:r>
          </a:p>
          <a:p>
            <a:r>
              <a:rPr lang="vi-VN" b="1" dirty="0" smtClean="0"/>
              <a:t>Produse ecologice</a:t>
            </a:r>
            <a:r>
              <a:rPr lang="vi-VN" dirty="0" smtClean="0"/>
              <a:t/>
            </a:r>
            <a:br>
              <a:rPr lang="vi-VN" dirty="0" smtClean="0"/>
            </a:br>
            <a:r>
              <a:rPr lang="vi-VN" dirty="0" smtClean="0"/>
              <a:t>Produsele etichetate ca fiind ecologice trebuie să conțină cel puțin 95% ingrediente ecologice cu exceptia apei, sarii si a conservantilor chimici din categoria sulfitilor, pentru care la categoria de produse de vinificatie, nu s-a gasit pana in prezent un inlocuitor ecologic.</a:t>
            </a:r>
          </a:p>
          <a:p>
            <a:r>
              <a:rPr lang="vi-VN" dirty="0" smtClean="0"/>
              <a:t> </a:t>
            </a:r>
          </a:p>
          <a:p>
            <a:r>
              <a:rPr lang="vi-VN" b="1" dirty="0" smtClean="0"/>
              <a:t>Produse fabricate cu ingrediente ecologice</a:t>
            </a:r>
            <a:endParaRPr lang="vi-VN" dirty="0" smtClean="0"/>
          </a:p>
          <a:p>
            <a:r>
              <a:rPr lang="vi-VN" dirty="0" smtClean="0"/>
              <a:t>Aceasta categorie de produse trebuie sa contina cel putin 70% ingrediente ecologice, cu exceptia apei si sarii. Restul de 30% din ingrediente pot fi produse in sisteme conventionale.</a:t>
            </a:r>
          </a:p>
          <a:p>
            <a:endParaRPr lang="ro-RO" dirty="0"/>
          </a:p>
        </p:txBody>
      </p:sp>
    </p:spTree>
  </p:cSld>
  <p:clrMapOvr>
    <a:masterClrMapping/>
  </p:clrMapOvr>
  <p:transition>
    <p:cut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b="1" dirty="0" smtClean="0"/>
              <a:t>CARACTERISTICI GENERALE  ALE PRODUSELOR ECOLOGICE</a:t>
            </a:r>
            <a:endParaRPr lang="ro-RO" dirty="0"/>
          </a:p>
        </p:txBody>
      </p:sp>
      <p:sp>
        <p:nvSpPr>
          <p:cNvPr id="3" name="Content Placeholder 2"/>
          <p:cNvSpPr>
            <a:spLocks noGrp="1"/>
          </p:cNvSpPr>
          <p:nvPr>
            <p:ph idx="1"/>
          </p:nvPr>
        </p:nvSpPr>
        <p:spPr/>
        <p:txBody>
          <a:bodyPr/>
          <a:lstStyle/>
          <a:p>
            <a:r>
              <a:rPr lang="ro-RO" dirty="0" smtClean="0"/>
              <a:t>Alimentele etichetate ca ecologice nu contin reziduri de pesticide, fungicide, ingrasaminte chimice, hormoni de crestere, radicali liberi de la iradieri, antibiotice si alte componente chimice cu caracter contaminant care este demonstrat ca se regasesc in corpul omului si animalelor, afectand sanatatea acestora.</a:t>
            </a:r>
            <a:endParaRPr lang="ro-RO"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
            </a:r>
            <a:br>
              <a:rPr lang="ro-RO" dirty="0" smtClean="0"/>
            </a:br>
            <a:r>
              <a:rPr lang="ro-RO" b="1" dirty="0" smtClean="0"/>
              <a:t>CARACTERISTICI  SPECIFICE CATEGORIILOR DE PRODUSE ECOLOGICE</a:t>
            </a:r>
            <a:r>
              <a:rPr lang="ro-RO" dirty="0" smtClean="0"/>
              <a:t/>
            </a:r>
            <a:br>
              <a:rPr lang="ro-RO" dirty="0" smtClean="0"/>
            </a:br>
            <a:endParaRPr lang="ro-RO" dirty="0"/>
          </a:p>
        </p:txBody>
      </p:sp>
      <p:sp>
        <p:nvSpPr>
          <p:cNvPr id="3" name="Content Placeholder 2"/>
          <p:cNvSpPr>
            <a:spLocks noGrp="1"/>
          </p:cNvSpPr>
          <p:nvPr>
            <p:ph idx="1"/>
          </p:nvPr>
        </p:nvSpPr>
        <p:spPr/>
        <p:txBody>
          <a:bodyPr>
            <a:normAutofit fontScale="47500" lnSpcReduction="20000"/>
          </a:bodyPr>
          <a:lstStyle/>
          <a:p>
            <a:r>
              <a:rPr lang="ro-RO" b="1" dirty="0" smtClean="0"/>
              <a:t>In agricultura</a:t>
            </a:r>
            <a:endParaRPr lang="ro-RO" dirty="0" smtClean="0"/>
          </a:p>
          <a:p>
            <a:r>
              <a:rPr lang="ro-RO" dirty="0" smtClean="0"/>
              <a:t>Este interzisa folosirea pesticidelor, ierbicidelor, ingrasamintelor si orice alte substante chimice de sinteza ce protejeaza culturile agricole in sistem conventional.</a:t>
            </a:r>
          </a:p>
          <a:p>
            <a:r>
              <a:rPr lang="ro-RO" dirty="0" smtClean="0"/>
              <a:t>Este obligatoriu ca acestea sa fie inlocuite de catre metode ecologice (mecanice, termice etc.) fundamentate stiintific.</a:t>
            </a:r>
          </a:p>
          <a:p>
            <a:r>
              <a:rPr lang="ro-RO" dirty="0" smtClean="0"/>
              <a:t>Pentru fertilizarea solului se aplica rotatia culturilor (asolamentul) si folosirea ingrasamintelor organice (balegar, compost, etc.).</a:t>
            </a:r>
          </a:p>
          <a:p>
            <a:r>
              <a:rPr lang="ro-RO" dirty="0" smtClean="0"/>
              <a:t>Nu se admite decat semanatul cu seminte certificate ecologic, si se interzice folosirea semintelor provenite de la organisme modificate genetic (OMG).</a:t>
            </a:r>
          </a:p>
          <a:p>
            <a:r>
              <a:rPr lang="ro-RO" b="1" dirty="0" smtClean="0"/>
              <a:t>In creșterea animalelor</a:t>
            </a:r>
            <a:r>
              <a:rPr lang="ro-RO" dirty="0" smtClean="0"/>
              <a:t>:</a:t>
            </a:r>
            <a:br>
              <a:rPr lang="ro-RO" dirty="0" smtClean="0"/>
            </a:br>
            <a:r>
              <a:rPr lang="ro-RO" dirty="0" smtClean="0"/>
              <a:t>Este interzisa folosirea antibioticelor si a hormonilor de crestere, acestia fiind inlocuiti de terapii alternative inclusiv homeopatice.</a:t>
            </a:r>
          </a:p>
          <a:p>
            <a:r>
              <a:rPr lang="ro-RO" dirty="0" smtClean="0"/>
              <a:t>Nu se admit la furajare fainurile animale, plantele modificate genetic (OMG) si se indica numai o furajare cu produse vegetale obtinute dintr-o exploatatie agricola certificata ecologic.</a:t>
            </a:r>
          </a:p>
          <a:p>
            <a:r>
              <a:rPr lang="ro-RO" dirty="0" smtClean="0"/>
              <a:t>Cresterea animalelor si a pasarilor de productie in sistem ecologic, se face cu respectarea criteriilor de bunastare, asigurand animalelor libertatea de miscare, o iluminare adecvata, soare, aer curat si adapare cu apa curata.</a:t>
            </a:r>
          </a:p>
          <a:p>
            <a:r>
              <a:rPr lang="ro-RO" b="1" dirty="0" smtClean="0"/>
              <a:t>In procesarea produselor ecologice:</a:t>
            </a:r>
            <a:endParaRPr lang="ro-RO" dirty="0" smtClean="0"/>
          </a:p>
          <a:p>
            <a:r>
              <a:rPr lang="ro-RO" dirty="0" smtClean="0"/>
              <a:t>Nu se admite folosirea conservantilor, colorantilor, aromelor, si orice alti aditivi chimici de sinteza.</a:t>
            </a:r>
            <a:br>
              <a:rPr lang="ro-RO" dirty="0" smtClean="0"/>
            </a:br>
            <a:r>
              <a:rPr lang="ro-RO" dirty="0" smtClean="0"/>
              <a:t>Pentru evitarea radicalilor liberi cu efect mutagen, este interzisa folosirea iradieriii alimentelor indiferent de origine.</a:t>
            </a:r>
          </a:p>
          <a:p>
            <a:r>
              <a:rPr lang="ro-RO" dirty="0" smtClean="0"/>
              <a:t> </a:t>
            </a:r>
          </a:p>
          <a:p>
            <a:endParaRPr lang="ro-RO" dirty="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ro-RO" b="1" i="1" dirty="0" smtClean="0"/>
              <a:t>Respectarea criteriilor de mai sus si existenta unei certificari ecologice efectuate de un organism recunoscut de Ministerul Agriculturii si Dezvoltarii Rurale (MADR), va ofera posibilitatea de  obtinere a Atestatului si Acordului de „Produs Ecologic Recomandat de Bio Romania”.</a:t>
            </a:r>
            <a:endParaRPr lang="ro-RO" dirty="0" smtClean="0"/>
          </a:p>
          <a:p>
            <a:endParaRPr lang="ro-RO" dirty="0"/>
          </a:p>
        </p:txBody>
      </p:sp>
    </p:spTree>
  </p:cSld>
  <p:clrMapOvr>
    <a:masterClrMapping/>
  </p:clrMapOvr>
  <p:transition>
    <p:wipe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240</Words>
  <Application>Microsoft Office PowerPoint</Application>
  <PresentationFormat>On-screen Show (4:3)</PresentationFormat>
  <Paragraphs>26</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Verve</vt:lpstr>
      <vt:lpstr>Produsul ecologic   Are la baza materii provenite din agricultura ecologica ce pot fi consumate ca atare sau supuse procesarii.</vt:lpstr>
      <vt:lpstr>AGRICULTURA ECOLOGICA – DEFINITIE</vt:lpstr>
      <vt:lpstr>Slide 3</vt:lpstr>
      <vt:lpstr>CATEGORII DE PRODUSE ALIMENTARE ETICHETATE CA ECOLOGICE</vt:lpstr>
      <vt:lpstr>CARACTERISTICI GENERALE  ALE PRODUSELOR ECOLOGICE</vt:lpstr>
      <vt:lpstr> CARACTERISTICI  SPECIFICE CATEGORIILOR DE PRODUSE ECOLOGICE </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Produsul ecologic   Are la baza materii provenite din agricultura ecologica ce pot fi consumate ca atare sau supuse procesarii.</dc:title>
  <dc:creator/>
  <cp:lastModifiedBy>elev</cp:lastModifiedBy>
  <cp:revision>1</cp:revision>
  <dcterms:created xsi:type="dcterms:W3CDTF">2006-08-16T00:00:00Z</dcterms:created>
  <dcterms:modified xsi:type="dcterms:W3CDTF">2016-11-01T21:59:22Z</dcterms:modified>
</cp:coreProperties>
</file>